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  <p:sldMasterId id="2147483684" r:id="rId2"/>
  </p:sldMasterIdLst>
  <p:notesMasterIdLst>
    <p:notesMasterId r:id="rId9"/>
  </p:notesMasterIdLst>
  <p:handoutMasterIdLst>
    <p:handoutMasterId r:id="rId10"/>
  </p:handoutMasterIdLst>
  <p:sldIdLst>
    <p:sldId id="392" r:id="rId3"/>
    <p:sldId id="426" r:id="rId4"/>
    <p:sldId id="427" r:id="rId5"/>
    <p:sldId id="428" r:id="rId6"/>
    <p:sldId id="429" r:id="rId7"/>
    <p:sldId id="431" r:id="rId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36" autoAdjust="0"/>
    <p:restoredTop sz="85996" autoAdjust="0"/>
  </p:normalViewPr>
  <p:slideViewPr>
    <p:cSldViewPr>
      <p:cViewPr>
        <p:scale>
          <a:sx n="60" d="100"/>
          <a:sy n="60" d="100"/>
        </p:scale>
        <p:origin x="-88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68"/>
    </p:cViewPr>
  </p:sorterViewPr>
  <p:notesViewPr>
    <p:cSldViewPr>
      <p:cViewPr varScale="1">
        <p:scale>
          <a:sx n="56" d="100"/>
          <a:sy n="56" d="100"/>
        </p:scale>
        <p:origin x="-1602" y="-84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/>
          <a:lstStyle>
            <a:lvl1pPr algn="r">
              <a:defRPr sz="1300"/>
            </a:lvl1pPr>
          </a:lstStyle>
          <a:p>
            <a:fld id="{D838D878-6E12-44FD-8345-5FC4541B32D3}" type="datetimeFigureOut">
              <a:rPr lang="en-US" smtClean="0"/>
              <a:pPr/>
              <a:t>18-Apr-2014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08983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3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 anchor="b"/>
          <a:lstStyle>
            <a:lvl1pPr algn="r">
              <a:defRPr sz="1300"/>
            </a:lvl1pPr>
          </a:lstStyle>
          <a:p>
            <a:fld id="{B043E0F3-55B4-4DC6-9C2B-17455F0FCC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62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/>
          <a:lstStyle>
            <a:lvl1pPr algn="r">
              <a:defRPr sz="1300"/>
            </a:lvl1pPr>
          </a:lstStyle>
          <a:p>
            <a:fld id="{807B29FB-3156-4388-9398-4B5153FBF155}" type="datetimeFigureOut">
              <a:rPr lang="en-GB" smtClean="0"/>
              <a:pPr/>
              <a:t>18/04/2014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2950"/>
            <a:ext cx="4956175" cy="3716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06" tIns="48254" rIns="96506" bIns="4825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2"/>
            <a:ext cx="5435600" cy="4457700"/>
          </a:xfrm>
          <a:prstGeom prst="rect">
            <a:avLst/>
          </a:prstGeom>
        </p:spPr>
        <p:txBody>
          <a:bodyPr vert="horz" lIns="96506" tIns="48254" rIns="96506" bIns="482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08983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3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 anchor="b"/>
          <a:lstStyle>
            <a:lvl1pPr algn="r">
              <a:defRPr sz="1300"/>
            </a:lvl1pPr>
          </a:lstStyle>
          <a:p>
            <a:fld id="{B6BB7251-09B7-4801-93CE-22D54119369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892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B7251-09B7-4801-93CE-22D54119369C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24821F3-5FF7-4C53-A240-AD7408A6F1D1}" type="datetime1">
              <a:rPr lang="en-US" smtClean="0"/>
              <a:pPr/>
              <a:t>18-Apr-2014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478919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2237"/>
      </p:ext>
    </p:extLst>
  </p:cSld>
  <p:clrMapOvr>
    <a:masterClrMapping/>
  </p:clrMapOvr>
  <p:transition spd="slow">
    <p:cover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16190"/>
      </p:ext>
    </p:extLst>
  </p:cSld>
  <p:clrMapOvr>
    <a:masterClrMapping/>
  </p:clrMapOvr>
  <p:transition spd="slow">
    <p:cover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304800"/>
            <a:ext cx="838835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55650" y="1447800"/>
            <a:ext cx="8388350" cy="5162550"/>
          </a:xfr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76257379"/>
      </p:ext>
    </p:extLst>
  </p:cSld>
  <p:clrMapOvr>
    <a:masterClrMapping/>
  </p:clrMapOvr>
  <p:transition spd="slow">
    <p:cover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55650" y="304800"/>
            <a:ext cx="8388350" cy="630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604061"/>
      </p:ext>
    </p:extLst>
  </p:cSld>
  <p:clrMapOvr>
    <a:masterClrMapping/>
  </p:clrMapOvr>
  <p:transition spd="slow">
    <p:cover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gradFill rotWithShape="0">
          <a:gsLst>
            <a:gs pos="0">
              <a:srgbClr val="800000"/>
            </a:gs>
            <a:gs pos="68000">
              <a:srgbClr val="C00000"/>
            </a:gs>
            <a:gs pos="100000">
              <a:srgbClr val="8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719138" cy="10525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35538814-9AC8-4F32-BB5E-D064F0E04D92}" type="slidenum">
              <a:rPr lang="en-GB" sz="4000">
                <a:solidFill>
                  <a:srgbClr val="8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C04040"/>
                    </a:outerShdw>
                  </a:cont>
                  <a:cont type="tree" name="">
                    <a:effect ref="fillLine"/>
                    <a:outerShdw dist="38100" dir="2700000" algn="tl">
                      <a:srgbClr val="4C00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dirty="0">
              <a:solidFill>
                <a:srgbClr val="FFFF00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6" name="Picture 6" descr="LOGO_OECD_BLUE_FI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719138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308725"/>
            <a:ext cx="719138" cy="5492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719138" cy="10525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C36B2A8D-B23F-45C1-BD0E-36F8D8F1F910}" type="slidenum">
              <a:rPr lang="en-GB" sz="4000">
                <a:solidFill>
                  <a:srgbClr val="8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C04040"/>
                    </a:outerShdw>
                  </a:cont>
                  <a:cont type="tree" name="">
                    <a:effect ref="fillLine"/>
                    <a:outerShdw dist="38100" dir="2700000" algn="tl">
                      <a:srgbClr val="4C00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dirty="0">
              <a:solidFill>
                <a:srgbClr val="FFFF00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10" name="Picture 10" descr="LOGO_OECD_BLUE_FI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719138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6308725"/>
            <a:ext cx="719138" cy="5492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260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209800"/>
            <a:ext cx="83883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60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886200"/>
            <a:ext cx="838835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5576522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5015687E-C46B-4ADD-8218-DFDCD0509915}" type="datetime1">
              <a:rPr lang="en-US" smtClean="0"/>
              <a:pPr/>
              <a:t>18-Apr-2014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5B40F36-E8C4-4DF3-A1E6-9A175CF93E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1F89C44-D0AB-4646-A33C-ECCC4230578E}" type="datetime1">
              <a:rPr lang="en-US" smtClean="0"/>
              <a:pPr/>
              <a:t>18-Apr-2014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85B40F36-E8C4-4DF3-A1E6-9A175CF93E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  <a:endParaRPr lang="en-US" dirty="0" smtClean="0"/>
          </a:p>
          <a:p>
            <a:pPr lvl="1" eaLnBrk="1" latinLnBrk="0" hangingPunct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 eaLnBrk="1" latinLnBrk="0" hangingPunct="1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 eaLnBrk="1" latinLnBrk="0" hangingPunct="1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 eaLnBrk="1" latinLnBrk="0" hangingPunct="1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C2E90E05-66BE-4A01-8A52-1A5157DF30F6}" type="datetimeFigureOut">
              <a:rPr lang="en-US" smtClean="0"/>
              <a:pPr/>
              <a:t>18-Apr-2014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EBC2A2AB-5186-41F9-8C03-14D1F3D42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titre</a:t>
            </a:r>
            <a:br>
              <a:rPr lang="fr-FR" dirty="0" smtClean="0"/>
            </a:br>
            <a:r>
              <a:rPr lang="fr-FR" dirty="0" smtClean="0"/>
              <a:t>Le titre peut-être étendu sur deux lignes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5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215894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4_Title and Content">
    <p:bg>
      <p:bgPr>
        <a:gradFill rotWithShape="0">
          <a:gsLst>
            <a:gs pos="0">
              <a:srgbClr val="660066"/>
            </a:gs>
            <a:gs pos="33000">
              <a:srgbClr val="660066"/>
            </a:gs>
            <a:gs pos="70000">
              <a:srgbClr val="993366"/>
            </a:gs>
            <a:gs pos="100000">
              <a:srgbClr val="66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130B0D6D-9B8A-47BC-BF88-ADCF68A72A6E}" type="slidenum">
              <a:rPr lang="en-GB" sz="4000">
                <a:solidFill>
                  <a:srgbClr val="660066"/>
                </a:solidFill>
                <a:effectDag name="">
                  <a:cont type="tree" name="">
                    <a:effect ref="fillLine"/>
                    <a:outerShdw dist="38100" dir="13500000" algn="br">
                      <a:srgbClr val="983399"/>
                    </a:outerShdw>
                  </a:cont>
                  <a:cont type="tree" name="">
                    <a:effect ref="fillLine"/>
                    <a:outerShdw dist="38100" dir="2700000" algn="tl">
                      <a:srgbClr val="3D003D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D4038602-1D87-41DB-A061-E0E3EBE9E81B}" type="slidenum">
              <a:rPr lang="en-GB" sz="2400">
                <a:solidFill>
                  <a:srgbClr val="660066"/>
                </a:solidFill>
                <a:effectDag name="">
                  <a:cont type="tree" name="">
                    <a:effect ref="fillLine"/>
                    <a:outerShdw dist="38100" dir="13500000" algn="br">
                      <a:srgbClr val="983399"/>
                    </a:outerShdw>
                  </a:cont>
                  <a:cont type="tree" name="">
                    <a:effect ref="fillLine"/>
                    <a:outerShdw dist="38100" dir="2700000" algn="tl">
                      <a:srgbClr val="3D003D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7" name="Picture 10" descr="OECD_white_150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17"/>
          <p:cNvSpPr txBox="1">
            <a:spLocks noChangeArrowheads="1"/>
          </p:cNvSpPr>
          <p:nvPr/>
        </p:nvSpPr>
        <p:spPr bwMode="auto">
          <a:xfrm rot="16200000">
            <a:off x="-804068" y="4455318"/>
            <a:ext cx="2286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dirty="0" smtClean="0">
                <a:solidFill>
                  <a:srgbClr val="BDBDBD"/>
                </a:solidFill>
                <a:cs typeface="Arial" pitchFamily="34" charset="0"/>
              </a:rPr>
              <a:t>PISA</a:t>
            </a:r>
            <a:br>
              <a:rPr lang="en-GB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  <a:t>OECD Programme for </a:t>
            </a:r>
            <a:b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  <a:t>International Student Assessment</a:t>
            </a: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 rot="16200000">
            <a:off x="-1350169" y="1504156"/>
            <a:ext cx="34194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700"/>
              </a:lnSpc>
              <a:defRPr/>
            </a:pP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31</a:t>
            </a:r>
            <a:r>
              <a:rPr lang="en-GB" sz="1900" baseline="30000" dirty="0" smtClean="0">
                <a:solidFill>
                  <a:srgbClr val="BDBDBD"/>
                </a:solidFill>
                <a:cs typeface="Arial" pitchFamily="34" charset="0"/>
              </a:rPr>
              <a:t>st</a:t>
            </a: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 meeting</a:t>
            </a:r>
            <a:b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of the Governing Board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3335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itle and Content">
    <p:bg>
      <p:bgPr>
        <a:gradFill rotWithShape="0">
          <a:gsLst>
            <a:gs pos="0">
              <a:srgbClr val="800000"/>
            </a:gs>
            <a:gs pos="33000">
              <a:srgbClr val="800000"/>
            </a:gs>
            <a:gs pos="67000">
              <a:srgbClr val="C00000"/>
            </a:gs>
            <a:gs pos="100000">
              <a:srgbClr val="8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BB9F4214-BBCA-45D7-BB80-8036CEC531DD}" type="slidenum">
              <a:rPr lang="en-GB" sz="4000">
                <a:solidFill>
                  <a:srgbClr val="8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C04040"/>
                    </a:outerShdw>
                  </a:cont>
                  <a:cont type="tree" name="">
                    <a:effect ref="fillLine"/>
                    <a:outerShdw dist="38100" dir="2700000" algn="tl">
                      <a:srgbClr val="4C00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B3B999E3-602C-4A74-BCE4-F6EB5E9A5367}" type="slidenum">
              <a:rPr lang="en-GB" sz="2400">
                <a:solidFill>
                  <a:srgbClr val="8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C04040"/>
                    </a:outerShdw>
                  </a:cont>
                  <a:cont type="tree" name="">
                    <a:effect ref="fillLine"/>
                    <a:outerShdw dist="38100" dir="2700000" algn="tl">
                      <a:srgbClr val="4C00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7" name="Picture 10" descr="OECD_white_150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17"/>
          <p:cNvSpPr txBox="1">
            <a:spLocks noChangeArrowheads="1"/>
          </p:cNvSpPr>
          <p:nvPr/>
        </p:nvSpPr>
        <p:spPr bwMode="auto">
          <a:xfrm rot="16200000">
            <a:off x="-804068" y="4455318"/>
            <a:ext cx="2286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dirty="0" smtClean="0">
                <a:solidFill>
                  <a:srgbClr val="BDBDBD"/>
                </a:solidFill>
                <a:cs typeface="Arial" pitchFamily="34" charset="0"/>
              </a:rPr>
              <a:t>PISA</a:t>
            </a:r>
            <a:br>
              <a:rPr lang="en-GB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  <a:t>OECD Programme for </a:t>
            </a:r>
            <a:b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  <a:t>International Student Assessment</a:t>
            </a: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 rot="16200000">
            <a:off x="-1350169" y="1504647"/>
            <a:ext cx="341947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700"/>
              </a:lnSpc>
              <a:defRPr/>
            </a:pP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35</a:t>
            </a:r>
            <a:r>
              <a:rPr lang="en-GB" sz="1900" baseline="30000" dirty="0" smtClean="0">
                <a:solidFill>
                  <a:srgbClr val="BDBDBD"/>
                </a:solidFill>
                <a:cs typeface="Arial" pitchFamily="34" charset="0"/>
              </a:rPr>
              <a:t>th</a:t>
            </a: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 meeting</a:t>
            </a:r>
            <a:b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of the Governing Board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87786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3_Title and Content">
    <p:bg>
      <p:bgPr>
        <a:gradFill rotWithShape="0">
          <a:gsLst>
            <a:gs pos="33000">
              <a:schemeClr val="accent6">
                <a:lumMod val="50000"/>
              </a:schemeClr>
            </a:gs>
            <a:gs pos="67000">
              <a:schemeClr val="accent6">
                <a:lumMod val="75000"/>
              </a:schemeClr>
            </a:gs>
            <a:gs pos="100000">
              <a:schemeClr val="accent6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F95EB6CA-61A1-4EDD-96FE-8F2FB6CBD1FC}" type="slidenum">
              <a:rPr lang="en-GB" sz="4000">
                <a:solidFill>
                  <a:srgbClr val="004E00"/>
                </a:solidFill>
                <a:effectDag name="">
                  <a:cont type="tree" name="">
                    <a:effect ref="fillLine"/>
                    <a:outerShdw dist="38100" dir="13500000" algn="br">
                      <a:srgbClr val="277527"/>
                    </a:outerShdw>
                  </a:cont>
                  <a:cont type="tree" name="">
                    <a:effect ref="fillLine"/>
                    <a:outerShdw dist="38100" dir="2700000" algn="tl">
                      <a:srgbClr val="002E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FFF9096E-43D2-4CE7-B6A2-37B2D8EC4D64}" type="slidenum">
              <a:rPr lang="en-GB" sz="2400">
                <a:solidFill>
                  <a:srgbClr val="004E00"/>
                </a:solidFill>
                <a:effectDag name="">
                  <a:cont type="tree" name="">
                    <a:effect ref="fillLine"/>
                    <a:outerShdw dist="38100" dir="13500000" algn="br">
                      <a:srgbClr val="277527"/>
                    </a:outerShdw>
                  </a:cont>
                  <a:cont type="tree" name="">
                    <a:effect ref="fillLine"/>
                    <a:outerShdw dist="38100" dir="2700000" algn="tl">
                      <a:srgbClr val="002E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7" name="Picture 10" descr="OECD_white_150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17"/>
          <p:cNvSpPr txBox="1">
            <a:spLocks noChangeArrowheads="1"/>
          </p:cNvSpPr>
          <p:nvPr/>
        </p:nvSpPr>
        <p:spPr bwMode="auto">
          <a:xfrm rot="16200000">
            <a:off x="-804068" y="4455318"/>
            <a:ext cx="2286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dirty="0" smtClean="0">
                <a:solidFill>
                  <a:srgbClr val="BDBDBD"/>
                </a:solidFill>
                <a:cs typeface="Arial" pitchFamily="34" charset="0"/>
              </a:rPr>
              <a:t>PISA</a:t>
            </a:r>
            <a:br>
              <a:rPr lang="en-GB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  <a:t>OECD Programme for </a:t>
            </a:r>
            <a:b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  <a:t>International Student Assessment</a:t>
            </a: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 rot="16200000">
            <a:off x="-1350169" y="1520031"/>
            <a:ext cx="34194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700"/>
              </a:lnSpc>
              <a:defRPr/>
            </a:pP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35</a:t>
            </a:r>
            <a:r>
              <a:rPr lang="en-GB" sz="1900" baseline="30000" dirty="0" smtClean="0">
                <a:solidFill>
                  <a:srgbClr val="BDBDBD"/>
                </a:solidFill>
                <a:cs typeface="Arial" pitchFamily="34" charset="0"/>
              </a:rPr>
              <a:t>th</a:t>
            </a: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 meeting</a:t>
            </a:r>
            <a:b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of the Governing Board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7518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bg>
      <p:bgPr>
        <a:gradFill rotWithShape="0">
          <a:gsLst>
            <a:gs pos="0">
              <a:srgbClr val="FFC000"/>
            </a:gs>
            <a:gs pos="50000">
              <a:srgbClr val="FFFF00"/>
            </a:gs>
            <a:gs pos="100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8E7B4812-04DC-42D7-87A9-E44877C0AEF1}" type="slidenum">
              <a:rPr lang="en-GB" sz="4000">
                <a:solidFill>
                  <a:srgbClr val="FFC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FFD555"/>
                    </a:outerShdw>
                  </a:cont>
                  <a:cont type="tree" name="">
                    <a:effect ref="fillLine"/>
                    <a:outerShdw dist="38100" dir="2700000" algn="tl">
                      <a:srgbClr val="9973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F2E5FB0B-7437-405B-BABF-6F9E4D49FE38}" type="slidenum">
              <a:rPr lang="en-GB" sz="2400">
                <a:solidFill>
                  <a:srgbClr val="FFC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FFD555"/>
                    </a:outerShdw>
                  </a:cont>
                  <a:cont type="tree" name="">
                    <a:effect ref="fillLine"/>
                    <a:outerShdw dist="38100" dir="2700000" algn="tl">
                      <a:srgbClr val="9973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7" name="Picture 10" descr="OECD_white_150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17"/>
          <p:cNvSpPr txBox="1">
            <a:spLocks noChangeArrowheads="1"/>
          </p:cNvSpPr>
          <p:nvPr/>
        </p:nvSpPr>
        <p:spPr bwMode="auto">
          <a:xfrm rot="16200000">
            <a:off x="-804068" y="4455318"/>
            <a:ext cx="2286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dirty="0" smtClean="0">
                <a:solidFill>
                  <a:srgbClr val="BDBDBD"/>
                </a:solidFill>
                <a:cs typeface="Arial" pitchFamily="34" charset="0"/>
              </a:rPr>
              <a:t>PISA</a:t>
            </a:r>
            <a:br>
              <a:rPr lang="en-GB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  <a:t>OECD Programme for </a:t>
            </a:r>
            <a:b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  <a:t>International Student Assessment</a:t>
            </a: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 rot="16200000">
            <a:off x="-1350169" y="1504156"/>
            <a:ext cx="34194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700"/>
              </a:lnSpc>
              <a:defRPr/>
            </a:pP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34</a:t>
            </a:r>
            <a:r>
              <a:rPr lang="en-GB" sz="1900" baseline="30000" dirty="0" smtClean="0">
                <a:solidFill>
                  <a:srgbClr val="BDBDBD"/>
                </a:solidFill>
                <a:cs typeface="Arial" pitchFamily="34" charset="0"/>
              </a:rPr>
              <a:t>th</a:t>
            </a: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 meeting</a:t>
            </a:r>
            <a:b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of the Governing Board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rgbClr val="CC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993366"/>
                </a:solidFill>
              </a:defRPr>
            </a:lvl1pPr>
            <a:lvl2pPr>
              <a:defRPr>
                <a:solidFill>
                  <a:srgbClr val="7030A0"/>
                </a:solidFill>
              </a:defRPr>
            </a:lvl2pPr>
            <a:lvl3pPr>
              <a:defRPr>
                <a:solidFill>
                  <a:srgbClr val="003399"/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972684"/>
      </p:ext>
    </p:extLst>
  </p:cSld>
  <p:clrMapOvr>
    <a:masterClrMapping/>
  </p:clrMapOvr>
  <p:transition spd="slow">
    <p:cover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824CA3DE-4EB8-4D2A-9288-FAABB9CBEA67}" type="datetime1">
              <a:rPr lang="en-US" smtClean="0"/>
              <a:pPr/>
              <a:t>18-Apr-2014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5B40F36-E8C4-4DF3-A1E6-9A175CF93E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96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5E"/>
            </a:gs>
            <a:gs pos="50000">
              <a:srgbClr val="0000CC"/>
            </a:gs>
            <a:gs pos="100000">
              <a:srgbClr val="0000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192088"/>
            <a:ext cx="83883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0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138238"/>
            <a:ext cx="8388350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05060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B7DD2369-EF07-4628-B38F-C4B73DE5AF4B}" type="slidenum">
              <a:rPr lang="en-GB" sz="4000">
                <a:solidFill>
                  <a:srgbClr val="00005E"/>
                </a:solidFill>
                <a:effectDag name="">
                  <a:cont type="tree" name="">
                    <a:effect ref="fillLine"/>
                    <a:outerShdw dist="38100" dir="13500000" algn="br">
                      <a:srgbClr val="2F2F8D"/>
                    </a:outerShdw>
                  </a:cont>
                  <a:cont type="tree" name="">
                    <a:effect ref="fillLine"/>
                    <a:outerShdw dist="38100" dir="2700000" algn="tl">
                      <a:srgbClr val="000038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60506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1F83FFDF-D4F0-485F-A041-BB5093CC7E74}" type="slidenum">
              <a:rPr lang="en-GB" sz="2400">
                <a:solidFill>
                  <a:srgbClr val="00005E"/>
                </a:solidFill>
                <a:effectDag name="">
                  <a:cont type="tree" name="">
                    <a:effect ref="fillLine"/>
                    <a:outerShdw dist="38100" dir="13500000" algn="br">
                      <a:srgbClr val="2F2F8D"/>
                    </a:outerShdw>
                  </a:cont>
                  <a:cont type="tree" name="">
                    <a:effect ref="fillLine"/>
                    <a:outerShdw dist="38100" dir="2700000" algn="tl">
                      <a:srgbClr val="000038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1035" name="Picture 10" descr="OECD_white_150"/>
          <p:cNvPicPr>
            <a:picLocks noChangeAspect="1" noChangeArrowheads="1"/>
          </p:cNvPicPr>
          <p:nvPr/>
        </p:nvPicPr>
        <p:blipFill>
          <a:blip r:embed="rId13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32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3" name="TextBox 13"/>
          <p:cNvSpPr txBox="1">
            <a:spLocks noChangeArrowheads="1"/>
          </p:cNvSpPr>
          <p:nvPr/>
        </p:nvSpPr>
        <p:spPr bwMode="auto">
          <a:xfrm rot="-5400000">
            <a:off x="-804068" y="4455318"/>
            <a:ext cx="2286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dirty="0" smtClean="0">
                <a:solidFill>
                  <a:srgbClr val="BDBDBD"/>
                </a:solidFill>
                <a:cs typeface="Arial" pitchFamily="34" charset="0"/>
              </a:rPr>
              <a:t>PISA</a:t>
            </a:r>
            <a:br>
              <a:rPr lang="en-GB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  <a:t>OECD Programme for </a:t>
            </a:r>
            <a:b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dirty="0" smtClean="0">
                <a:solidFill>
                  <a:srgbClr val="BDBDBD"/>
                </a:solidFill>
                <a:cs typeface="Arial" pitchFamily="34" charset="0"/>
              </a:rPr>
              <a:t>International Student Assessment</a:t>
            </a:r>
          </a:p>
        </p:txBody>
      </p:sp>
      <p:sp>
        <p:nvSpPr>
          <p:cNvPr id="1034" name="TextBox 14"/>
          <p:cNvSpPr txBox="1">
            <a:spLocks noChangeArrowheads="1"/>
          </p:cNvSpPr>
          <p:nvPr/>
        </p:nvSpPr>
        <p:spPr bwMode="auto">
          <a:xfrm rot="-5400000">
            <a:off x="-1350169" y="1504156"/>
            <a:ext cx="34194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700"/>
              </a:lnSpc>
              <a:defRPr/>
            </a:pP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35</a:t>
            </a:r>
            <a:r>
              <a:rPr lang="en-GB" sz="1900" baseline="30000" dirty="0" smtClean="0">
                <a:solidFill>
                  <a:srgbClr val="BDBDBD"/>
                </a:solidFill>
                <a:cs typeface="Arial" pitchFamily="34" charset="0"/>
              </a:rPr>
              <a:t>th</a:t>
            </a: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 meeting</a:t>
            </a:r>
            <a:b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of the Governing Board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0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0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0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0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0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0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0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0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0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0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5059" grpId="0" build="p" bldLvl="2">
        <p:tmplLst>
          <p:tmpl lvl="1">
            <p:tnLst>
              <p:par>
                <p:cTn presetID="23" presetClass="entr" presetSubtype="27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27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9966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9966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9966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9966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Monotype Sorts"/>
        <a:buChar char="r"/>
        <a:tabLst>
          <a:tab pos="7712075" algn="r"/>
        </a:tabLst>
        <a:defRPr sz="28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l"/>
        <a:tabLst>
          <a:tab pos="7712075" algn="r"/>
        </a:tabLst>
        <a:defRPr sz="24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tabLst>
          <a:tab pos="7712075" algn="r"/>
        </a:tabLst>
        <a:defRPr sz="2000">
          <a:solidFill>
            <a:srgbClr val="FFFF00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tabLst>
          <a:tab pos="7712075" algn="r"/>
        </a:tabLst>
        <a:defRPr sz="2000">
          <a:solidFill>
            <a:srgbClr val="FFFFFF"/>
          </a:solidFill>
          <a:latin typeface="+mn-lt"/>
        </a:defRPr>
      </a:lvl4pPr>
      <a:lvl5pPr marL="19812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5pPr>
      <a:lvl6pPr marL="24384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6pPr>
      <a:lvl7pPr marL="28956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7pPr>
      <a:lvl8pPr marL="33528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8pPr>
      <a:lvl9pPr marL="38100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368000" y="1924024"/>
            <a:ext cx="6300000" cy="1823576"/>
          </a:xfrm>
        </p:spPr>
        <p:txBody>
          <a:bodyPr/>
          <a:lstStyle/>
          <a:p>
            <a:r>
              <a:rPr lang="en-GB" dirty="0" smtClean="0"/>
              <a:t>PISA for Development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68000" y="3764647"/>
            <a:ext cx="6300000" cy="2400657"/>
          </a:xfrm>
        </p:spPr>
        <p:txBody>
          <a:bodyPr/>
          <a:lstStyle/>
          <a:p>
            <a:r>
              <a:rPr lang="en-GB" sz="3200" dirty="0" smtClean="0"/>
              <a:t>Technical Workshops</a:t>
            </a:r>
          </a:p>
          <a:p>
            <a:endParaRPr lang="en-GB" sz="3200" dirty="0" smtClean="0"/>
          </a:p>
          <a:p>
            <a:r>
              <a:rPr lang="en-GB" sz="3200" dirty="0" smtClean="0">
                <a:solidFill>
                  <a:srgbClr val="FFFF00"/>
                </a:solidFill>
              </a:rPr>
              <a:t>Components and input for ToR of</a:t>
            </a:r>
          </a:p>
          <a:p>
            <a:r>
              <a:rPr lang="en-GB" sz="3200" dirty="0" smtClean="0">
                <a:solidFill>
                  <a:srgbClr val="FFFF00"/>
                </a:solidFill>
              </a:rPr>
              <a:t>the </a:t>
            </a:r>
            <a:r>
              <a:rPr lang="en-GB" sz="3200" dirty="0" smtClean="0">
                <a:solidFill>
                  <a:srgbClr val="FFFF00"/>
                </a:solidFill>
              </a:rPr>
              <a:t>International </a:t>
            </a:r>
            <a:r>
              <a:rPr lang="en-GB" sz="3200" dirty="0" smtClean="0">
                <a:solidFill>
                  <a:srgbClr val="FFFF00"/>
                </a:solidFill>
              </a:rPr>
              <a:t>Contractor(s</a:t>
            </a:r>
            <a:r>
              <a:rPr lang="en-GB" sz="3200" dirty="0" smtClean="0">
                <a:solidFill>
                  <a:srgbClr val="FFFF00"/>
                </a:solidFill>
              </a:rPr>
              <a:t>)</a:t>
            </a:r>
            <a:endParaRPr lang="en-GB" sz="3200" dirty="0" smtClean="0">
              <a:solidFill>
                <a:srgbClr val="FFFF00"/>
              </a:solidFill>
            </a:endParaRPr>
          </a:p>
          <a:p>
            <a:r>
              <a:rPr lang="en-GB" sz="3200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9</a:t>
            </a:r>
            <a:r>
              <a:rPr lang="en-GB" baseline="30000" dirty="0" smtClean="0"/>
              <a:t>th</a:t>
            </a:r>
            <a:r>
              <a:rPr lang="en-GB" dirty="0" smtClean="0"/>
              <a:t> April 2014</a:t>
            </a:r>
          </a:p>
          <a:p>
            <a:endParaRPr lang="en-GB" dirty="0" smtClean="0"/>
          </a:p>
          <a:p>
            <a:r>
              <a:rPr lang="en-GB" dirty="0" smtClean="0"/>
              <a:t>OECD Secretariat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02688" y="6411913"/>
            <a:ext cx="341312" cy="244475"/>
          </a:xfrm>
        </p:spPr>
        <p:txBody>
          <a:bodyPr/>
          <a:lstStyle/>
          <a:p>
            <a:fld id="{85B40F36-E8C4-4DF3-A1E6-9A175CF93E0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052736"/>
            <a:ext cx="8218800" cy="5472608"/>
          </a:xfrm>
        </p:spPr>
        <p:txBody>
          <a:bodyPr>
            <a:noAutofit/>
          </a:bodyPr>
          <a:lstStyle/>
          <a:p>
            <a:r>
              <a:rPr lang="en-US" sz="1600" u="sng" dirty="0" smtClean="0">
                <a:solidFill>
                  <a:srgbClr val="000000"/>
                </a:solidFill>
              </a:rPr>
              <a:t>Questions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How will you facilitate the countries to situate the framework in relation to their curriculum and priorities? 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What approach will you take to facilitate decision making by the countries with regard to item selection?</a:t>
            </a:r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dirty="0" smtClean="0">
                <a:solidFill>
                  <a:srgbClr val="000000"/>
                </a:solidFill>
              </a:rPr>
              <a:t>What would your approach and methodology be to ensure that development of any national items does not impact on the assessment as a whole?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How would you manage the trade-off between targeting and framework coverage?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What are the kinds of adaptations that are permissible and desirable to ensure cross-cultural validity?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How would you ensure that the countries are clear on the items and framework coverage?</a:t>
            </a:r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u="sng" dirty="0" smtClean="0">
                <a:solidFill>
                  <a:srgbClr val="000000"/>
                </a:solidFill>
              </a:rPr>
              <a:t>Constraints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Must use the PISA frameworks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No developing of new items</a:t>
            </a:r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u="sng" dirty="0" smtClean="0">
                <a:solidFill>
                  <a:srgbClr val="000000"/>
                </a:solidFill>
              </a:rPr>
              <a:t>Requirements</a:t>
            </a:r>
            <a:endParaRPr lang="en-US" sz="1600" u="sng" dirty="0">
              <a:solidFill>
                <a:srgbClr val="000000"/>
              </a:solidFill>
            </a:endParaRPr>
          </a:p>
          <a:p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Have to ensure sufficient framework coverage and coverage of full range of proficiency levels</a:t>
            </a:r>
          </a:p>
          <a:p>
            <a:endParaRPr lang="en-US" sz="1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100392" cy="1022400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rgbClr val="000000"/>
                </a:solidFill>
              </a:rPr>
              <a:t>Assessment frameworks and items…….</a:t>
            </a:r>
            <a:endParaRPr lang="en-GB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81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340768"/>
            <a:ext cx="8218800" cy="4786432"/>
          </a:xfrm>
        </p:spPr>
        <p:txBody>
          <a:bodyPr>
            <a:noAutofit/>
          </a:bodyPr>
          <a:lstStyle/>
          <a:p>
            <a:r>
              <a:rPr lang="en-US" sz="1200" u="sng" dirty="0">
                <a:solidFill>
                  <a:srgbClr val="000000"/>
                </a:solidFill>
              </a:rPr>
              <a:t>Questions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How would the scaling model you employ ensure comparability to international PISA results and will they propose alternative, exploratory studies to look at better options for the P4D countries?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What would your approach be to test targeting?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How would you ensure that items are selected from all the proficiency levels even if there are more easier items?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</a:rPr>
              <a:t>How would you propose a test design that allows for subscale and reporting from one domain?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How would you ensure adequate linkages between P4D and previous cycles of PISA to facilitate comparability?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What would be the best test design to allow paper and pencil and elements from PISA 2015 (computer delivery)?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What would be the most fit for purpose test design with regard to assessment material time, units, clusters and booklet design?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How would you ensure PISA standards are met?</a:t>
            </a:r>
          </a:p>
          <a:p>
            <a:r>
              <a:rPr lang="en-US" sz="1200" u="sng" dirty="0" smtClean="0">
                <a:solidFill>
                  <a:srgbClr val="000000"/>
                </a:solidFill>
              </a:rPr>
              <a:t>Constraints</a:t>
            </a:r>
            <a:endParaRPr lang="en-US" sz="1200" u="sng" dirty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</a:rPr>
              <a:t>All items must be drawn from the secure pool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Test must be two hours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</a:rPr>
              <a:t>Three clusters</a:t>
            </a:r>
            <a:r>
              <a:rPr lang="en-US" sz="1200" dirty="0">
                <a:solidFill>
                  <a:srgbClr val="000000"/>
                </a:solidFill>
              </a:rPr>
              <a:t> to ensure comparability with </a:t>
            </a:r>
            <a:r>
              <a:rPr lang="en-US" sz="1200" dirty="0" smtClean="0">
                <a:solidFill>
                  <a:srgbClr val="000000"/>
                </a:solidFill>
              </a:rPr>
              <a:t>PISA</a:t>
            </a:r>
          </a:p>
          <a:p>
            <a:r>
              <a:rPr lang="en-US" sz="1200" u="sng" dirty="0" smtClean="0">
                <a:solidFill>
                  <a:srgbClr val="000000"/>
                </a:solidFill>
              </a:rPr>
              <a:t>Requirements</a:t>
            </a:r>
            <a:endParaRPr lang="en-US" sz="1200" u="sng" dirty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</a:rPr>
              <a:t>Compliance with  each of the PISA standards, including sampling, adaptation, security of items, etc.</a:t>
            </a:r>
          </a:p>
          <a:p>
            <a:endParaRPr lang="en-US" sz="1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100392" cy="1022400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rgbClr val="000000"/>
                </a:solidFill>
              </a:rPr>
              <a:t>Test designs</a:t>
            </a:r>
            <a:endParaRPr lang="en-GB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81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u="sng" dirty="0">
                <a:solidFill>
                  <a:srgbClr val="000000"/>
                </a:solidFill>
              </a:rPr>
              <a:t>Questions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What kinds of analysis will you include in the country reports to respond to policy issues and priorities identified by the countries?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How would you address country specific and analytical priorities that have implications for several of the procedures, starting with the sampling?</a:t>
            </a:r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 smtClean="0">
                <a:solidFill>
                  <a:srgbClr val="000000"/>
                </a:solidFill>
              </a:rPr>
              <a:t>How would you support the capacity building that relates specifically to computation of indices and score generation?</a:t>
            </a:r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u="sng" dirty="0">
                <a:solidFill>
                  <a:srgbClr val="000000"/>
                </a:solidFill>
              </a:rPr>
              <a:t>Constraints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Results for the countries are confidential to the countries.</a:t>
            </a:r>
          </a:p>
          <a:p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u="sng" dirty="0" smtClean="0">
                <a:solidFill>
                  <a:srgbClr val="000000"/>
                </a:solidFill>
              </a:rPr>
              <a:t>Requirements</a:t>
            </a:r>
            <a:endParaRPr lang="en-US" sz="1400" u="sng" dirty="0">
              <a:solidFill>
                <a:srgbClr val="000000"/>
              </a:solidFill>
            </a:endParaRPr>
          </a:p>
          <a:p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</a:rPr>
              <a:t>Analytical outputs address the policies and priorities that have been identified by the countries.</a:t>
            </a:r>
          </a:p>
          <a:p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</a:rPr>
              <a:t>Analysis and reporting has to allow students to demonstrate the full range of proficiency levels in all three domains.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Must provide </a:t>
            </a:r>
            <a:r>
              <a:rPr lang="en-US" sz="1400" dirty="0">
                <a:solidFill>
                  <a:srgbClr val="000000"/>
                </a:solidFill>
              </a:rPr>
              <a:t>additional information in cases where large numbers of students perform below the lowest proficiency levels?</a:t>
            </a:r>
          </a:p>
          <a:p>
            <a:endParaRPr lang="en-US" sz="1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100392" cy="1022400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rgbClr val="000000"/>
                </a:solidFill>
              </a:rPr>
              <a:t>Proficiency levels, analysis and reporting</a:t>
            </a:r>
            <a:endParaRPr lang="en-GB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81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600" u="sng" dirty="0">
                <a:solidFill>
                  <a:srgbClr val="000000"/>
                </a:solidFill>
              </a:rPr>
              <a:t>Questions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How would you address the capacity building priorities of the countries, including sustainability beyond the project?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What </a:t>
            </a:r>
            <a:r>
              <a:rPr lang="en-US" sz="1600" dirty="0">
                <a:solidFill>
                  <a:srgbClr val="000000"/>
                </a:solidFill>
              </a:rPr>
              <a:t>is your experience of building capacity for student assessment in developing countries?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How would you ensure that capacity building priorities that are not immediate requirements of the project are met within the time-scale and budget of the project?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What innovative approaches to data collection that still adhere to PISA standards can be considered?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How would you support the peer-to-peer learning activities that are part of the project?</a:t>
            </a:r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u="sng" dirty="0">
                <a:solidFill>
                  <a:srgbClr val="000000"/>
                </a:solidFill>
              </a:rPr>
              <a:t>Constraints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Delivering capacity building within the project time-scale and budget</a:t>
            </a:r>
          </a:p>
          <a:p>
            <a:endParaRPr lang="en-US" sz="1600" dirty="0" smtClean="0">
              <a:solidFill>
                <a:srgbClr val="000000"/>
              </a:solidFill>
            </a:endParaRPr>
          </a:p>
          <a:p>
            <a:r>
              <a:rPr lang="en-US" sz="1600" u="sng" dirty="0" smtClean="0">
                <a:solidFill>
                  <a:srgbClr val="000000"/>
                </a:solidFill>
              </a:rPr>
              <a:t>Requirements</a:t>
            </a:r>
            <a:endParaRPr lang="en-US" sz="1600" u="sng" dirty="0">
              <a:solidFill>
                <a:srgbClr val="000000"/>
              </a:solidFill>
            </a:endParaRPr>
          </a:p>
          <a:p>
            <a:r>
              <a:rPr lang="en-US" sz="1600" dirty="0">
                <a:solidFill>
                  <a:srgbClr val="000000"/>
                </a:solidFill>
              </a:rPr>
              <a:t>Demonstrated capacity to deliver capacity </a:t>
            </a:r>
            <a:r>
              <a:rPr lang="en-US" sz="1600" dirty="0" smtClean="0">
                <a:solidFill>
                  <a:srgbClr val="000000"/>
                </a:solidFill>
              </a:rPr>
              <a:t>building for student assessment in developing countries.</a:t>
            </a:r>
            <a:endParaRPr lang="en-US" sz="1600" dirty="0">
              <a:solidFill>
                <a:srgbClr val="000000"/>
              </a:solidFill>
            </a:endParaRPr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C2A2AB-5186-41F9-8C03-14D1F3D42EE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building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8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900" u="sng" dirty="0">
                <a:solidFill>
                  <a:srgbClr val="000000"/>
                </a:solidFill>
              </a:rPr>
              <a:t>Questions</a:t>
            </a:r>
          </a:p>
          <a:p>
            <a:r>
              <a:rPr lang="en-US" sz="1900" dirty="0" smtClean="0">
                <a:solidFill>
                  <a:srgbClr val="000000"/>
                </a:solidFill>
              </a:rPr>
              <a:t>How are you going to ensure effective and fluid communication and engagement with countries?</a:t>
            </a:r>
          </a:p>
          <a:p>
            <a:r>
              <a:rPr lang="en-US" sz="1900" dirty="0" smtClean="0">
                <a:solidFill>
                  <a:srgbClr val="000000"/>
                </a:solidFill>
              </a:rPr>
              <a:t>How would you assist the countries to interpret the findings and results of the assessments and consider the use of the country report?</a:t>
            </a:r>
          </a:p>
          <a:p>
            <a:r>
              <a:rPr lang="en-US" sz="1900" dirty="0" smtClean="0">
                <a:solidFill>
                  <a:srgbClr val="000000"/>
                </a:solidFill>
              </a:rPr>
              <a:t>What would you propose for a common framework analysis for the countries and how would this allow country specific priorities?</a:t>
            </a:r>
          </a:p>
          <a:p>
            <a:r>
              <a:rPr lang="en-US" sz="1900" dirty="0" smtClean="0">
                <a:solidFill>
                  <a:srgbClr val="000000"/>
                </a:solidFill>
              </a:rPr>
              <a:t>How would you support the countries with their communication and dissemination efforts in relation to the results of the assessment?</a:t>
            </a:r>
          </a:p>
          <a:p>
            <a:r>
              <a:rPr lang="en-US" sz="1900" dirty="0" smtClean="0">
                <a:solidFill>
                  <a:srgbClr val="000000"/>
                </a:solidFill>
              </a:rPr>
              <a:t>How to support communication and mutual support between P4D countries?</a:t>
            </a:r>
          </a:p>
          <a:p>
            <a:r>
              <a:rPr lang="en-US" sz="1900" u="sng" dirty="0" smtClean="0">
                <a:solidFill>
                  <a:srgbClr val="000000"/>
                </a:solidFill>
              </a:rPr>
              <a:t>Constraints</a:t>
            </a:r>
            <a:endParaRPr lang="en-US" sz="1900" u="sng" dirty="0">
              <a:solidFill>
                <a:srgbClr val="000000"/>
              </a:solidFill>
            </a:endParaRPr>
          </a:p>
          <a:p>
            <a:endParaRPr lang="en-US" sz="1900" dirty="0">
              <a:solidFill>
                <a:srgbClr val="000000"/>
              </a:solidFill>
            </a:endParaRPr>
          </a:p>
          <a:p>
            <a:r>
              <a:rPr lang="en-US" sz="1900" u="sng" dirty="0" smtClean="0">
                <a:solidFill>
                  <a:srgbClr val="000000"/>
                </a:solidFill>
              </a:rPr>
              <a:t>Requirements</a:t>
            </a:r>
            <a:endParaRPr lang="en-US" sz="1900" u="sng" dirty="0">
              <a:solidFill>
                <a:srgbClr val="000000"/>
              </a:solidFill>
            </a:endParaRPr>
          </a:p>
          <a:p>
            <a:r>
              <a:rPr lang="en-US" sz="1800" dirty="0" smtClean="0">
                <a:solidFill>
                  <a:srgbClr val="000000"/>
                </a:solidFill>
              </a:rPr>
              <a:t>Bidders must provide budget breakdowns for different project implementation scenarios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Bidders must demonstrate sufficient depth and breadth of knowledge of the context of developing countries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C2A2AB-5186-41F9-8C03-14D1F3D42EE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countries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20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ECD PowerPoint template new logo">
  <a:themeElements>
    <a:clrScheme name="OECD PowerPoint template new logo 12">
      <a:dk1>
        <a:srgbClr val="FFFFFF"/>
      </a:dk1>
      <a:lt1>
        <a:srgbClr val="FFFFFF"/>
      </a:lt1>
      <a:dk2>
        <a:srgbClr val="FF9933"/>
      </a:dk2>
      <a:lt2>
        <a:srgbClr val="919191"/>
      </a:lt2>
      <a:accent1>
        <a:srgbClr val="00FF00"/>
      </a:accent1>
      <a:accent2>
        <a:srgbClr val="00AE00"/>
      </a:accent2>
      <a:accent3>
        <a:srgbClr val="FFFFFF"/>
      </a:accent3>
      <a:accent4>
        <a:srgbClr val="DADADA"/>
      </a:accent4>
      <a:accent5>
        <a:srgbClr val="AAFFAA"/>
      </a:accent5>
      <a:accent6>
        <a:srgbClr val="009D00"/>
      </a:accent6>
      <a:hlink>
        <a:srgbClr val="FC0128"/>
      </a:hlink>
      <a:folHlink>
        <a:srgbClr val="CECECE"/>
      </a:folHlink>
    </a:clrScheme>
    <a:fontScheme name="OECD PowerPoint template new logo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ECD PowerPoint template new 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 PowerPoint template new log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8">
        <a:dk1>
          <a:srgbClr val="FFFF00"/>
        </a:dk1>
        <a:lt1>
          <a:srgbClr val="FFFFFF"/>
        </a:lt1>
        <a:dk2>
          <a:srgbClr val="FF9933"/>
        </a:dk2>
        <a:lt2>
          <a:srgbClr val="919191"/>
        </a:lt2>
        <a:accent1>
          <a:srgbClr val="FFFF99"/>
        </a:accent1>
        <a:accent2>
          <a:srgbClr val="00AE00"/>
        </a:accent2>
        <a:accent3>
          <a:srgbClr val="FFFFFF"/>
        </a:accent3>
        <a:accent4>
          <a:srgbClr val="DADA00"/>
        </a:accent4>
        <a:accent5>
          <a:srgbClr val="FFFFCA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9">
        <a:dk1>
          <a:srgbClr val="FFFF66"/>
        </a:dk1>
        <a:lt1>
          <a:srgbClr val="FFFFFF"/>
        </a:lt1>
        <a:dk2>
          <a:srgbClr val="000000"/>
        </a:dk2>
        <a:lt2>
          <a:srgbClr val="919191"/>
        </a:lt2>
        <a:accent1>
          <a:srgbClr val="618FFD"/>
        </a:accent1>
        <a:accent2>
          <a:srgbClr val="00AE00"/>
        </a:accent2>
        <a:accent3>
          <a:srgbClr val="FFFFFF"/>
        </a:accent3>
        <a:accent4>
          <a:srgbClr val="DADA56"/>
        </a:accent4>
        <a:accent5>
          <a:srgbClr val="B7C6FE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10">
        <a:dk1>
          <a:srgbClr val="000000"/>
        </a:dk1>
        <a:lt1>
          <a:srgbClr val="FFFFFF"/>
        </a:lt1>
        <a:dk2>
          <a:srgbClr val="FF9933"/>
        </a:dk2>
        <a:lt2>
          <a:srgbClr val="919191"/>
        </a:lt2>
        <a:accent1>
          <a:srgbClr val="FFFF99"/>
        </a:accent1>
        <a:accent2>
          <a:srgbClr val="00AE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11">
        <a:dk1>
          <a:srgbClr val="000000"/>
        </a:dk1>
        <a:lt1>
          <a:srgbClr val="FFFFFF"/>
        </a:lt1>
        <a:dk2>
          <a:srgbClr val="FF9933"/>
        </a:dk2>
        <a:lt2>
          <a:srgbClr val="919191"/>
        </a:lt2>
        <a:accent1>
          <a:srgbClr val="00FF00"/>
        </a:accent1>
        <a:accent2>
          <a:srgbClr val="00AE00"/>
        </a:accent2>
        <a:accent3>
          <a:srgbClr val="FFFFFF"/>
        </a:accent3>
        <a:accent4>
          <a:srgbClr val="000000"/>
        </a:accent4>
        <a:accent5>
          <a:srgbClr val="AAFFAA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12">
        <a:dk1>
          <a:srgbClr val="FFFFFF"/>
        </a:dk1>
        <a:lt1>
          <a:srgbClr val="FFFFFF"/>
        </a:lt1>
        <a:dk2>
          <a:srgbClr val="FF9933"/>
        </a:dk2>
        <a:lt2>
          <a:srgbClr val="919191"/>
        </a:lt2>
        <a:accent1>
          <a:srgbClr val="00FF00"/>
        </a:accent1>
        <a:accent2>
          <a:srgbClr val="00AE00"/>
        </a:accent2>
        <a:accent3>
          <a:srgbClr val="FFFFFF"/>
        </a:accent3>
        <a:accent4>
          <a:srgbClr val="DADADA"/>
        </a:accent4>
        <a:accent5>
          <a:srgbClr val="AAFFAA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5979</TotalTime>
  <Words>732</Words>
  <Application>Microsoft Office PowerPoint</Application>
  <PresentationFormat>On-screen Show (4:3)</PresentationFormat>
  <Paragraphs>79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OECD_English_white</vt:lpstr>
      <vt:lpstr>1_OECD PowerPoint template new logo</vt:lpstr>
      <vt:lpstr>PISA for Development </vt:lpstr>
      <vt:lpstr>Assessment frameworks and items…….</vt:lpstr>
      <vt:lpstr>Test designs</vt:lpstr>
      <vt:lpstr>Proficiency levels, analysis and reporting</vt:lpstr>
      <vt:lpstr>Capacity building</vt:lpstr>
      <vt:lpstr>Implementation with countries 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PISAforDevelopment</dc:title>
  <dc:creator>OECD</dc:creator>
  <cp:lastModifiedBy>GOMEZ PALMA Alejandro</cp:lastModifiedBy>
  <cp:revision>366</cp:revision>
  <cp:lastPrinted>2014-04-02T10:38:34Z</cp:lastPrinted>
  <dcterms:created xsi:type="dcterms:W3CDTF">2012-11-13T16:43:26Z</dcterms:created>
  <dcterms:modified xsi:type="dcterms:W3CDTF">2014-04-18T09:04:22Z</dcterms:modified>
</cp:coreProperties>
</file>